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2E09C6-1164-121E-FCD9-1052CB19B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910B872-D550-0B9C-CF5F-CDCDF0A4A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5F8740-9CED-32B5-9657-8B7737555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C485DD-1F36-DE7D-EEC0-9B6F37346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41CD55-2C2D-334D-5671-B792A31E9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4404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9AB728-8CC3-C8E3-F9F5-27103D1D7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9C763FE-990A-5D44-81F4-3FC8159F4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30324B-EA69-DFCB-6887-02B75A0BC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8223B2-79A0-4245-CFE4-ECDE0446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B3FAAC-E9C1-FE8D-0BA1-4E1FD89F9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35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13B10D3-9245-37B9-BCD3-851BD528D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FE64918-09FC-E13C-2195-CB178C88D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C11E2F-6BE5-4517-FB32-3CB1A3D9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D5CD95-DDA0-A514-0D69-118A76A0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344EDA-BEE6-35B8-7FB0-750AFAB21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85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F754B-02E0-2561-29DD-0BA98144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C9D5B4-0CAD-E4C7-4921-988A4351E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162CFB-F015-5C35-CA90-7F706632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A5A866-A29A-9261-2F1E-FE5B4B7BE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4B580EE-2EB4-C08C-BEE1-EFD5B4E0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00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71965-DAE8-2979-D4EF-9B5D74F3D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9E67F98-EC54-33E3-266B-D7ABA7FE5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8A0FC6-8E41-025C-A02D-C497BEFDC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75C68E-932D-2988-8DE2-190F51E40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697022-6B1F-A70B-2530-959171D1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43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380E2A-051D-27A6-0493-85B2AC9E9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B38CF5-922A-61FC-B803-5271605C9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129A8F8-EFCE-CBFD-D181-3D1A70DBF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9A92A2-887F-5910-AF2E-5ABEEE5B3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E2A4B24-FDE0-453A-F410-2776FE87C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09CEB5B-30AD-8565-280B-0943099E4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56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9072F1-C24D-7029-6EA7-CCDC5AEA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826946C-DC83-CB6E-9DBC-0630F6678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DFC07F8-B073-FE09-DCF6-EE87A227E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96F8E0B-4FAF-217A-F49B-6A8B655F1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40C951C-9CDF-F0BC-5E50-7F2B95DBEA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318D95F-A52E-827F-8FF5-E8208CA84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8C463A6-BDCE-0AF3-476C-0797BE614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18F89D6-08E0-6F3E-D529-D94537835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91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D1694F-2F3B-84E2-F721-C6E10C5D1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229E3E4-3721-BA91-D57E-C37A9CC2F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D8E9824-95E5-02AA-28A5-EEC66ED3B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E9F0948-167F-6809-7A89-1DC6A3F14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96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FCEC7CA-1649-2F4D-BA4D-813CE522B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E504497-6E97-30CE-1E6E-E152A611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6502785-1D60-3F76-72A9-96D34251D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642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9896C1-7D22-C43C-0581-8C0647AE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44E5FA-CDC9-8FDC-9DFF-291F2E491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0457FB2-6389-3E60-2F39-11F535E30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1E5F3C-CE97-1550-4F83-65E20E17D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27DF834-A18A-4817-DE69-A9FA22AEA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44A881-F05B-EBD0-D13C-5B0D5032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055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8C6A1D-1193-8F3F-9332-1A5B8235B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E8296E6-229F-C3FD-6BE5-476A225E19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A08A9B-9F11-F078-AEE8-5C3DF6B62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11A2E2D-934E-F009-17CB-CAD478F5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501DF1C-156E-16C4-A681-A960A97BA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140B78B-8108-5949-E947-0FECFA72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60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C776339-9EAD-545A-7F21-305931F90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C34B680-5532-F7A4-D122-6EB79D405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EB805F-8325-F839-2C4F-BDDC71624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402A9-4CF2-452F-8BFC-9C566D7E16F5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684843-865F-283A-41AC-B95F8FB37F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CFFB17-AB7C-CF86-D908-478BD6772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C61F-4D37-4B60-A803-186BFFF23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31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partakustikus.cz/ke-stazeni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160FA38-E52B-197E-64EE-BDC4128E6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8409" y="13503"/>
            <a:ext cx="4575181" cy="1671617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cs-CZ" sz="3500">
                <a:solidFill>
                  <a:schemeClr val="bg1"/>
                </a:solidFill>
              </a:rPr>
            </a:br>
            <a:br>
              <a:rPr lang="cs-CZ" sz="3500">
                <a:solidFill>
                  <a:schemeClr val="bg1"/>
                </a:solidFill>
              </a:rPr>
            </a:br>
            <a:r>
              <a:rPr lang="cs-CZ" sz="4400">
                <a:solidFill>
                  <a:schemeClr val="bg1"/>
                </a:solidFill>
              </a:rPr>
              <a:t>Spartakustikus s.r.o.</a:t>
            </a:r>
            <a:br>
              <a:rPr lang="cs-CZ" sz="3500">
                <a:solidFill>
                  <a:schemeClr val="bg1"/>
                </a:solidFill>
              </a:rPr>
            </a:br>
            <a:r>
              <a:rPr lang="cs-CZ" sz="2700">
                <a:solidFill>
                  <a:schemeClr val="bg1"/>
                </a:solidFill>
                <a:latin typeface="Calibri" panose="020F0502020204030204"/>
                <a:ea typeface="+mn-ea"/>
                <a:cs typeface="+mn-cs"/>
              </a:rPr>
              <a:t>personální</a:t>
            </a:r>
            <a:r>
              <a:rPr kumimoji="0" lang="cs-CZ" sz="27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agentura</a:t>
            </a:r>
            <a:br>
              <a:rPr kumimoji="0" lang="cs-CZ" sz="35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cs-CZ" sz="3500">
              <a:solidFill>
                <a:schemeClr val="bg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3581C2-9B81-213F-74D6-195AA332B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4513" y="3871038"/>
            <a:ext cx="3506264" cy="2137650"/>
          </a:xfrm>
        </p:spPr>
        <p:txBody>
          <a:bodyPr>
            <a:normAutofit/>
          </a:bodyPr>
          <a:lstStyle/>
          <a:p>
            <a:endParaRPr lang="cs-CZ">
              <a:solidFill>
                <a:schemeClr val="bg1"/>
              </a:solidFill>
            </a:endParaRPr>
          </a:p>
          <a:p>
            <a:r>
              <a:rPr lang="cs-CZ">
                <a:solidFill>
                  <a:schemeClr val="bg1"/>
                </a:solidFill>
              </a:rPr>
              <a:t>RYCHLÝ PRŮVODCE SPOLUPRÁCE S NÁMI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5" name="Grafický objekt 4" descr="Rovná šipka se souvislou výplní">
            <a:extLst>
              <a:ext uri="{FF2B5EF4-FFF2-40B4-BE49-F238E27FC236}">
                <a16:creationId xmlns:a16="http://schemas.microsoft.com/office/drawing/2014/main" id="{EC4A28C1-9136-3FA1-82BF-27E5175945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200000">
            <a:off x="5609895" y="5379642"/>
            <a:ext cx="972210" cy="972210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7" name="Obrázek 6">
            <a:extLst>
              <a:ext uri="{FF2B5EF4-FFF2-40B4-BE49-F238E27FC236}">
                <a16:creationId xmlns:a16="http://schemas.microsoft.com/office/drawing/2014/main" id="{72269E35-5E10-D386-2D05-093E28A308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1" y="2028283"/>
            <a:ext cx="2619375" cy="149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92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FF7EB6F-078F-5F28-E005-6FAC6C1ED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515" y="330439"/>
            <a:ext cx="7164493" cy="1325563"/>
          </a:xfrm>
        </p:spPr>
        <p:txBody>
          <a:bodyPr>
            <a:normAutofit/>
          </a:bodyPr>
          <a:lstStyle/>
          <a:p>
            <a:r>
              <a:rPr lang="cs-CZ"/>
              <a:t>Jak to funguje?</a:t>
            </a:r>
          </a:p>
        </p:txBody>
      </p:sp>
      <p:pic>
        <p:nvPicPr>
          <p:cNvPr id="5" name="Grafický objekt 4" descr="Informace se souvislou výplní">
            <a:extLst>
              <a:ext uri="{FF2B5EF4-FFF2-40B4-BE49-F238E27FC236}">
                <a16:creationId xmlns:a16="http://schemas.microsoft.com/office/drawing/2014/main" id="{A4429C41-31D5-A9A2-75B7-6E9A2884B8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6889" y="4099781"/>
            <a:ext cx="2506717" cy="2506717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FA23E3-A11F-8D4D-1447-123BA486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1848430"/>
            <a:ext cx="7161017" cy="415436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400"/>
              <a:t>Zadáte nám požadavek na pracovníky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/>
              <a:t>My pro Vás pracovníky v krátké době zajistíme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/>
              <a:t>Tyto zaměstnáme u nás ve společnosti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/>
              <a:t>Úmístíme je k Vám do výroby po dobu, po kterou je budete potřebovat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/>
              <a:t>Zajistíme jim ubytování (pokud nejsou z okolí), OOPP a vstupní lékařskou prohlídku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/>
              <a:t>Zaručíme srovnatelné mzdové podmínky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/>
              <a:t>Při ukončení dočasného přidělení Vás to nic nestojí, případné odstupné vyplácíme my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41283034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fický objekt 6" descr="Potřesení rukou se souvislou výplní">
            <a:extLst>
              <a:ext uri="{FF2B5EF4-FFF2-40B4-BE49-F238E27FC236}">
                <a16:creationId xmlns:a16="http://schemas.microsoft.com/office/drawing/2014/main" id="{E6122060-7519-492A-791B-81CB70A44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29206" y="840827"/>
            <a:ext cx="3893261" cy="3893261"/>
          </a:xfrm>
          <a:prstGeom prst="rect">
            <a:avLst/>
          </a:prstGeom>
        </p:spPr>
      </p:pic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9B38642C-62C4-4E31-A5D3-BB1DD8CA3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A9F66240-8C38-4069-A5C9-2D3FCD97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6F076C-3399-1B76-5B62-470C0CF0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437888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Uzavření rámcové smlouvy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3E91654-B358-387F-D47B-BE121FDFD034}"/>
              </a:ext>
            </a:extLst>
          </p:cNvPr>
          <p:cNvSpPr txBox="1"/>
          <p:nvPr/>
        </p:nvSpPr>
        <p:spPr>
          <a:xfrm>
            <a:off x="456067" y="1957762"/>
            <a:ext cx="5076090" cy="415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715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/>
              <a:t>Doložíme Vám všechny potřebné dokumenty, jako </a:t>
            </a:r>
            <a:r>
              <a:rPr lang="cs-CZ" sz="2400"/>
              <a:t>p</a:t>
            </a:r>
            <a:r>
              <a:rPr lang="en-US" sz="2400"/>
              <a:t>ovolení úřadu práce pro zprostředkování zaměstnání a pojistné smlouvy proti úpadku agentry a za škodu způsobenou zaměstnancem</a:t>
            </a:r>
          </a:p>
          <a:p>
            <a:pPr marL="5715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/>
              <a:t>Uzavřeme spolu Rámcovou smlouvu o agenturním zaměstnávání a spolupráce může začít</a:t>
            </a:r>
          </a:p>
          <a:p>
            <a:pPr marL="5715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/>
              <a:t>Nahlédněte prosím do Rámcové dohody nebo se přesvěčte o platném povolení pro agentruní zaměstnávání na našem webu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>
                <a:hlinkClick r:id="rId4"/>
              </a:rPr>
              <a:t>https://spartakustikus.cz/ke-stazeni/</a:t>
            </a: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4565417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cký objekt 3" descr="Stavební pracovník muž se souvislou výplní">
            <a:extLst>
              <a:ext uri="{FF2B5EF4-FFF2-40B4-BE49-F238E27FC236}">
                <a16:creationId xmlns:a16="http://schemas.microsoft.com/office/drawing/2014/main" id="{8E63B70A-BDD2-B98F-95D5-7A8A64742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0512" y="2105470"/>
            <a:ext cx="3082952" cy="3082952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6F076C-3399-1B76-5B62-470C0CF0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24" y="211127"/>
            <a:ext cx="5294376" cy="13612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Vaše </a:t>
            </a:r>
            <a:r>
              <a:rPr lang="en-US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požadavky</a:t>
            </a:r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pracovníky</a:t>
            </a:r>
            <a:endParaRPr lang="en-US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3E91654-B358-387F-D47B-BE121FDFD034}"/>
              </a:ext>
            </a:extLst>
          </p:cNvPr>
          <p:cNvSpPr txBox="1"/>
          <p:nvPr/>
        </p:nvSpPr>
        <p:spPr>
          <a:xfrm>
            <a:off x="965202" y="2105470"/>
            <a:ext cx="4048344" cy="3536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6CD03FD-6A7E-B349-D2AA-F4D95633099E}"/>
              </a:ext>
            </a:extLst>
          </p:cNvPr>
          <p:cNvSpPr txBox="1"/>
          <p:nvPr/>
        </p:nvSpPr>
        <p:spPr>
          <a:xfrm>
            <a:off x="400812" y="2262896"/>
            <a:ext cx="6096000" cy="3063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Sdělte nám, jaké pracovníky pro Vás máme zajistit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cs-CZ" sz="2800">
                <a:solidFill>
                  <a:prstClr val="white"/>
                </a:solidFill>
                <a:latin typeface="Calibri" panose="020F0502020204030204"/>
              </a:rPr>
              <a:t>Budeme spolupracovat s Vaším personálním oddělením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cs-CZ" sz="2800">
                <a:solidFill>
                  <a:prstClr val="white"/>
                </a:solidFill>
                <a:latin typeface="Calibri" panose="020F0502020204030204"/>
              </a:rPr>
              <a:t>Během krátké doby se s pracovníky dostavíme buď k osobnímu pohovoru nebo rovnou k nástupu</a:t>
            </a:r>
            <a:endParaRPr kumimoji="0" lang="cs-CZ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0780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6F076C-3399-1B76-5B62-470C0CF0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9206"/>
            <a:ext cx="7164493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Vyúčtování</a:t>
            </a:r>
          </a:p>
        </p:txBody>
      </p:sp>
      <p:pic>
        <p:nvPicPr>
          <p:cNvPr id="6" name="Grafický objekt 5" descr="Mince obrys">
            <a:extLst>
              <a:ext uri="{FF2B5EF4-FFF2-40B4-BE49-F238E27FC236}">
                <a16:creationId xmlns:a16="http://schemas.microsoft.com/office/drawing/2014/main" id="{CC23A7B9-CDC1-EBFC-64A3-EA300A499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4041" y="4099781"/>
            <a:ext cx="2272414" cy="2272414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6CD03FD-6A7E-B349-D2AA-F4D95633099E}"/>
              </a:ext>
            </a:extLst>
          </p:cNvPr>
          <p:cNvSpPr txBox="1"/>
          <p:nvPr/>
        </p:nvSpPr>
        <p:spPr>
          <a:xfrm>
            <a:off x="4166798" y="1754911"/>
            <a:ext cx="7161017" cy="41543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457200" marR="0" lvl="0" indent="-3429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cs-CZ" sz="2800"/>
              <a:t>Vyúčtování probíhá formou měsíční fakturace</a:t>
            </a:r>
          </a:p>
          <a:p>
            <a:pPr marL="457200" marR="0" lvl="0" indent="-3429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sz="2800" b="0" i="0" u="none" strike="noStrike" cap="none" spc="0" normalizeH="0" baseline="0" noProof="0">
                <a:ln>
                  <a:noFill/>
                </a:ln>
                <a:effectLst/>
                <a:uLnTx/>
                <a:uFillTx/>
              </a:rPr>
              <a:t>Jednodu</a:t>
            </a:r>
            <a:r>
              <a:rPr lang="cs-CZ" sz="2800"/>
              <a:t>še vezmeme počet hodin, které u Vás odpracoval náš zaměstanec a vynásobíme je sazbou, kterou jsme si předem ujednali v Rámcové smlouvě</a:t>
            </a:r>
          </a:p>
          <a:p>
            <a:pPr marL="457200" marR="0" lvl="0" indent="-3429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cs-CZ" sz="2800"/>
              <a:t>Z fakturace se odečte částka za OOPP, pokud je pracovník dostal u Vás a případně také strava</a:t>
            </a:r>
          </a:p>
          <a:p>
            <a:pPr marL="457200" marR="0" lvl="0" indent="-3429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cs-CZ" sz="2800" b="0" i="0" u="none" strike="noStrike" cap="none" spc="0" normalizeH="0" baseline="0" noProof="0">
                <a:ln>
                  <a:noFill/>
                </a:ln>
                <a:effectLst/>
                <a:uLnTx/>
                <a:uFillTx/>
              </a:rPr>
              <a:t>Splatnost faktury je zpravidla 15 dní od prvního dne, který následuje po ukončení odpracovaného měsíce</a:t>
            </a:r>
            <a:endParaRPr kumimoji="0" lang="en-US" sz="2800" b="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3E91654-B358-387F-D47B-BE121FDFD034}"/>
              </a:ext>
            </a:extLst>
          </p:cNvPr>
          <p:cNvSpPr txBox="1"/>
          <p:nvPr/>
        </p:nvSpPr>
        <p:spPr>
          <a:xfrm>
            <a:off x="992411" y="2063974"/>
            <a:ext cx="4048344" cy="3536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76490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B2AE301-8298-47C2-81FA-781BA50D9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8DBE596-692C-4777-8933-9D5BB853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9C38783D-8606-4709-8C6F-69DE0EF816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665A2D8C-561A-4347-88E9-4D84CF7CA9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7CB8EFE-31DC-44A2-A07E-FD84E8DA3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B6473FEC-46FF-4C7E-85BA-344E0365CA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8C875950-A52D-453F-A602-3E58AD414E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6A80B35-116A-2BBE-FD79-7F6F693EF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724" y="533580"/>
            <a:ext cx="9660551" cy="110194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Těšíme se na</a:t>
            </a:r>
            <a:r>
              <a:rPr lang="cs-CZ" sz="5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případnou </a:t>
            </a:r>
            <a:r>
              <a:rPr lang="en-US" sz="5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spolupráci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8DBFDC6-FA17-5F24-A50D-7C0DC53C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445" y="2021215"/>
            <a:ext cx="4822372" cy="284997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Jak vi</a:t>
            </a:r>
            <a:r>
              <a:rPr lang="cs-CZ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díte, při spolupráci s námi můžete jen získat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Vyzkoušejte si nás třeba jen se dvěma pracovíky a sami zhodnoťte prospěšnost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>
                <a:solidFill>
                  <a:schemeClr val="bg1"/>
                </a:solidFill>
              </a:rPr>
              <a:t>Zaručeně nebudete litovat</a:t>
            </a:r>
            <a:endParaRPr lang="cs-CZ" kern="120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Zástupný obsah 4" descr="Symbol zvednutého palce se souvislou výplní">
            <a:extLst>
              <a:ext uri="{FF2B5EF4-FFF2-40B4-BE49-F238E27FC236}">
                <a16:creationId xmlns:a16="http://schemas.microsoft.com/office/drawing/2014/main" id="{280FF8A1-EED0-474B-4595-AE884357EF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65724" y="2174706"/>
            <a:ext cx="2046615" cy="2046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4810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279</Words>
  <Application>Microsoft Office PowerPoint</Application>
  <PresentationFormat>Širokoúhlá obrazovka</PresentationFormat>
  <Paragraphs>33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Motiv Office</vt:lpstr>
      <vt:lpstr>  Spartakustikus s.r.o. personální agentura </vt:lpstr>
      <vt:lpstr>Jak to funguje?</vt:lpstr>
      <vt:lpstr>Uzavření rámcové smlouvy</vt:lpstr>
      <vt:lpstr>Vaše požadavky na pracovníky</vt:lpstr>
      <vt:lpstr>Vyúčtování</vt:lpstr>
      <vt:lpstr>Těšíme se na případnou spolupráci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Spartakustikus s.r.o. personální agentura </dc:title>
  <dc:creator>Dimonaxar s.r.o.</dc:creator>
  <cp:lastModifiedBy>Dimonaxar s.r.o.</cp:lastModifiedBy>
  <cp:revision>5</cp:revision>
  <dcterms:created xsi:type="dcterms:W3CDTF">2023-02-17T09:00:39Z</dcterms:created>
  <dcterms:modified xsi:type="dcterms:W3CDTF">2023-02-17T10:57:23Z</dcterms:modified>
</cp:coreProperties>
</file>